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Lst>
  <p:notesMasterIdLst>
    <p:notesMasterId r:id="rId21"/>
  </p:notesMasterIdLst>
  <p:handoutMasterIdLst>
    <p:handoutMasterId r:id="rId22"/>
  </p:handoutMasterIdLst>
  <p:sldIdLst>
    <p:sldId id="1163" r:id="rId8"/>
    <p:sldId id="1119" r:id="rId9"/>
    <p:sldId id="1069" r:id="rId10"/>
    <p:sldId id="1088" r:id="rId11"/>
    <p:sldId id="1190" r:id="rId12"/>
    <p:sldId id="1191" r:id="rId13"/>
    <p:sldId id="1192" r:id="rId14"/>
    <p:sldId id="1197" r:id="rId15"/>
    <p:sldId id="1196" r:id="rId16"/>
    <p:sldId id="1194" r:id="rId17"/>
    <p:sldId id="1193" r:id="rId18"/>
    <p:sldId id="1188" r:id="rId19"/>
    <p:sldId id="1118" r:id="rId2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4515"/>
    <a:srgbClr val="FA8A6A"/>
    <a:srgbClr val="1E1E1E"/>
    <a:srgbClr val="FEA31E"/>
    <a:srgbClr val="000000"/>
    <a:srgbClr val="0072C6"/>
    <a:srgbClr val="A6D790"/>
    <a:srgbClr val="505050"/>
    <a:srgbClr val="FF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64672" autoAdjust="0"/>
  </p:normalViewPr>
  <p:slideViewPr>
    <p:cSldViewPr>
      <p:cViewPr varScale="1">
        <p:scale>
          <a:sx n="74" d="100"/>
          <a:sy n="74" d="100"/>
        </p:scale>
        <p:origin x="1656" y="60"/>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100" d="100"/>
          <a:sy n="100" d="100"/>
        </p:scale>
        <p:origin x="1842" y="-123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9/9/2014</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9/9/2014</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03D1AC-AE9D-48D5-8B67-D59D21AF1D37}"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5E17D56-F2B3-40A4-AE13-62E3B91EF313}"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494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45499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879143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856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AEC0AC-6E76-4844-A6E9-363007D57F5E}"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120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6C77AA-69FB-4816-AC36-3AA63E90C51A}"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62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7652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7048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16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804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Cumulative Sum - Returns the accumulated value of a record.</a:t>
            </a:r>
          </a:p>
          <a:p>
            <a:r>
              <a:rPr lang="en-US" dirty="0" smtClean="0"/>
              <a:t>Cumulative Average - Returns the accumulated average value of a record</a:t>
            </a:r>
          </a:p>
          <a:p>
            <a:r>
              <a:rPr lang="en-US" dirty="0" smtClean="0"/>
              <a:t>Cumulative Concatenate- Concatenate strings from a record in the source schema to a single record in the target schema.</a:t>
            </a:r>
          </a:p>
          <a:p>
            <a:r>
              <a:rPr lang="en-US" dirty="0" smtClean="0"/>
              <a:t>Cumulative Maximum</a:t>
            </a:r>
            <a:r>
              <a:rPr lang="en-US" baseline="0" dirty="0" smtClean="0"/>
              <a:t> - </a:t>
            </a:r>
            <a:r>
              <a:rPr lang="en-US" dirty="0" smtClean="0"/>
              <a:t>Returns the accumulated maximum value of a record.</a:t>
            </a:r>
          </a:p>
          <a:p>
            <a:r>
              <a:rPr lang="en-US" dirty="0" smtClean="0"/>
              <a:t>Cumulative Minimum</a:t>
            </a:r>
            <a:r>
              <a:rPr lang="en-US" baseline="0" dirty="0" smtClean="0"/>
              <a:t> - </a:t>
            </a:r>
            <a:r>
              <a:rPr lang="en-US" dirty="0" smtClean="0"/>
              <a:t>Returns the accumulated minimum value of a record.</a:t>
            </a:r>
          </a:p>
          <a:p>
            <a:r>
              <a:rPr lang="en-US" dirty="0" smtClean="0"/>
              <a:t>Cumulative Count - Returns the number of times a specified repeating structure or value occurs.</a:t>
            </a:r>
          </a:p>
          <a:p>
            <a:endParaRPr lang="en-US" dirty="0" smtClean="0"/>
          </a:p>
          <a:p>
            <a:r>
              <a:rPr lang="en-US" dirty="0" smtClean="0"/>
              <a:t>Arithmetic Expression - Evaluates a mathematical expression using inputs and constants. Arithmetic Expressions consists of the following operators: Addition, Subtraction, Multiplication, Division, Modulo, Absolute Value, Maximum, Minimum, Round, Square Root</a:t>
            </a:r>
          </a:p>
          <a:p>
            <a:r>
              <a:rPr lang="en-US" dirty="0" smtClean="0"/>
              <a:t>Logical Expression - Evaluates a condition and outputs the Boolean value of the evaluation. Logical Expression consists of the following operators: Relational Operators: &gt;, &lt;, &gt;=, &lt;=, ==, !=; Logical Negation (!), Conditional AND (&amp;&amp;), Conditional OR (||)</a:t>
            </a:r>
          </a:p>
          <a:p>
            <a:r>
              <a:rPr lang="en-US" dirty="0" smtClean="0"/>
              <a:t>If-Then-Else Expression - Evaluates a statement that results in one of two possible outputs</a:t>
            </a:r>
          </a:p>
          <a:p>
            <a:r>
              <a:rPr lang="en-US" dirty="0" smtClean="0"/>
              <a:t>Conditional Assignment</a:t>
            </a:r>
            <a:r>
              <a:rPr lang="en-US" baseline="0" dirty="0" smtClean="0"/>
              <a:t> - </a:t>
            </a:r>
            <a:r>
              <a:rPr lang="en-US" dirty="0" smtClean="0"/>
              <a:t>Returns a value from one of two input parameters. If the first input value is True, then a node is created in the output document with the second input value. If the first input value is False, then the corresponding node is not created in the output document.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5E17D56-F2B3-40A4-AE13-62E3B91EF313}"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3129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Get Context Property</a:t>
            </a:r>
          </a:p>
          <a:p>
            <a:r>
              <a:rPr lang="en-US" dirty="0" smtClean="0"/>
              <a:t>Used to access the property values.</a:t>
            </a:r>
          </a:p>
          <a:p>
            <a:r>
              <a:rPr lang="en-US" dirty="0" smtClean="0"/>
              <a:t>Transforms are executed inside a bridge. When a bridge receives an incoming message, it builds a property-bag corresponding to the actual message body. The Get Context Property Map Operation can access these property values from within a Transform.</a:t>
            </a:r>
          </a:p>
          <a:p>
            <a:endParaRPr lang="en-US" dirty="0" smtClean="0"/>
          </a:p>
          <a:p>
            <a:endParaRPr lang="en-US" dirty="0" smtClean="0"/>
          </a:p>
          <a:p>
            <a:endParaRPr lang="en-US" dirty="0" smtClean="0"/>
          </a:p>
          <a:p>
            <a:r>
              <a:rPr lang="en-US" dirty="0" smtClean="0"/>
              <a:t>Create List - Creates and initializes a List.</a:t>
            </a:r>
          </a:p>
          <a:p>
            <a:r>
              <a:rPr lang="en-US" dirty="0" smtClean="0"/>
              <a:t>Add Item to List - Adds an item to the list. Use </a:t>
            </a:r>
            <a:r>
              <a:rPr lang="en-US" i="1" dirty="0" smtClean="0"/>
              <a:t>only</a:t>
            </a:r>
            <a:r>
              <a:rPr lang="en-US" dirty="0" smtClean="0"/>
              <a:t> in the container of the Create List Map Operation.</a:t>
            </a:r>
          </a:p>
          <a:p>
            <a:r>
              <a:rPr lang="en-US" dirty="0" smtClean="0"/>
              <a:t>Select Unique Groups - Generates groups from a list. Each group is identified by a unique value of the selected members. The selected members for the unique key for each group.</a:t>
            </a:r>
          </a:p>
          <a:p>
            <a:r>
              <a:rPr lang="en-US" dirty="0" smtClean="0"/>
              <a:t>Select Value - Select the first item In a List. If a condition is specified, the first item in the list matching the condition is selected. </a:t>
            </a:r>
          </a:p>
          <a:p>
            <a:r>
              <a:rPr lang="pt-PT" dirty="0" err="1" smtClean="0"/>
              <a:t>Select</a:t>
            </a:r>
            <a:r>
              <a:rPr lang="pt-PT" dirty="0" smtClean="0"/>
              <a:t> </a:t>
            </a:r>
            <a:r>
              <a:rPr lang="pt-PT" dirty="0" err="1" smtClean="0"/>
              <a:t>Entries</a:t>
            </a:r>
            <a:r>
              <a:rPr lang="pt-PT" baseline="0" dirty="0" smtClean="0"/>
              <a:t> - </a:t>
            </a:r>
            <a:r>
              <a:rPr lang="pt-PT" dirty="0" err="1" smtClean="0"/>
              <a:t>Filters</a:t>
            </a:r>
            <a:r>
              <a:rPr lang="pt-PT" dirty="0" smtClean="0"/>
              <a:t> a </a:t>
            </a:r>
            <a:r>
              <a:rPr lang="pt-PT" dirty="0" err="1" smtClean="0"/>
              <a:t>List</a:t>
            </a:r>
            <a:r>
              <a:rPr lang="pt-PT" dirty="0" smtClean="0"/>
              <a:t>.</a:t>
            </a:r>
          </a:p>
          <a:p>
            <a:r>
              <a:rPr lang="en-US" dirty="0" smtClean="0"/>
              <a:t>Get Items</a:t>
            </a:r>
            <a:r>
              <a:rPr lang="en-US" baseline="0" dirty="0" smtClean="0"/>
              <a:t> - </a:t>
            </a:r>
            <a:r>
              <a:rPr lang="en-US" dirty="0" smtClean="0"/>
              <a:t>Used in a </a:t>
            </a:r>
            <a:r>
              <a:rPr lang="en-US" dirty="0" err="1" smtClean="0"/>
              <a:t>ForEach</a:t>
            </a:r>
            <a:r>
              <a:rPr lang="en-US" dirty="0" smtClean="0"/>
              <a:t> or </a:t>
            </a:r>
            <a:r>
              <a:rPr lang="en-US" dirty="0" err="1" smtClean="0"/>
              <a:t>MapEach</a:t>
            </a:r>
            <a:r>
              <a:rPr lang="en-US" dirty="0" smtClean="0"/>
              <a:t> Loop. Gets the item in the list of the current iteration. When iterating over Unique Groups generated from a list, it returns the current group's items.</a:t>
            </a:r>
          </a:p>
          <a:p>
            <a:r>
              <a:rPr lang="en-US" dirty="0" smtClean="0"/>
              <a:t>Order By</a:t>
            </a:r>
            <a:r>
              <a:rPr lang="en-US" baseline="0" dirty="0" smtClean="0"/>
              <a:t> - </a:t>
            </a:r>
            <a:r>
              <a:rPr lang="en-US" dirty="0" smtClean="0"/>
              <a:t>Orders items in a List. </a:t>
            </a:r>
          </a:p>
          <a:p>
            <a:endParaRPr lang="en-US" dirty="0" smtClean="0"/>
          </a:p>
          <a:p>
            <a:r>
              <a:rPr lang="en-US" dirty="0" err="1" smtClean="0"/>
              <a:t>DateTime</a:t>
            </a:r>
            <a:r>
              <a:rPr lang="en-US" dirty="0" smtClean="0"/>
              <a:t> Reformat - Reformats a date/time value.</a:t>
            </a:r>
          </a:p>
          <a:p>
            <a:r>
              <a:rPr lang="en-US" dirty="0" smtClean="0"/>
              <a:t>Generate Date Time - Generates the current Date/Time.</a:t>
            </a:r>
          </a:p>
          <a:p>
            <a:r>
              <a:rPr lang="en-US" dirty="0" smtClean="0"/>
              <a:t>Adjust </a:t>
            </a:r>
            <a:r>
              <a:rPr lang="en-US" dirty="0" err="1" smtClean="0"/>
              <a:t>TimeZone</a:t>
            </a:r>
            <a:r>
              <a:rPr lang="en-US" baseline="0" dirty="0" smtClean="0"/>
              <a:t> - </a:t>
            </a:r>
            <a:r>
              <a:rPr lang="en-US" dirty="0" smtClean="0"/>
              <a:t>Converts a date/time value to a different time zone. An Input Date is parsed and then converted from the Input time zone to the Output time zone.</a:t>
            </a:r>
          </a:p>
          <a:p>
            <a:endParaRPr lang="en-US" dirty="0" smtClean="0"/>
          </a:p>
          <a:p>
            <a:endParaRPr lang="en-US" dirty="0" smtClean="0"/>
          </a:p>
          <a:p>
            <a:endParaRPr lang="pt-PT" dirty="0" smtClean="0"/>
          </a:p>
          <a:p>
            <a:endParaRPr lang="en-US" dirty="0" smtClean="0"/>
          </a:p>
          <a:p>
            <a:endParaRPr lang="en-US" b="1" dirty="0" smtClean="0"/>
          </a:p>
          <a:p>
            <a:endParaRPr lang="en-US" dirty="0" smtClean="0"/>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5E17D56-F2B3-40A4-AE13-62E3B91EF313}" type="datetime1">
              <a:rPr lang="en-US" smtClean="0"/>
              <a:t>9/9/2014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4316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9524440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8" name="Picture 4" descr="BizTalk Innovation day 2014 - Norway"/>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595"/>
          <a:stretch/>
        </p:blipFill>
        <p:spPr bwMode="auto">
          <a:xfrm>
            <a:off x="-69454" y="-31130"/>
            <a:ext cx="12505929" cy="706625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31" r:id="rId33"/>
    <p:sldLayoutId id="2147484232"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9/9/2014</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09/09/2014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09/09/2014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0.png"/><Relationship Id="rId5" Type="http://schemas.openxmlformats.org/officeDocument/2006/relationships/hyperlink" Target="http://msdn.microsoft.com/en-us/library/azure/hh689873.aspx" TargetMode="Externa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hyperlink" Target="http://www.devscope.net/"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msdn.microsoft.com/en-us/library/azure/hh689873.aspx" TargetMode="External"/><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hyperlink" Target="http://msdn.microsoft.com/en-us/library/azure/hh689810.aspx" TargetMode="External"/><Relationship Id="rId10" Type="http://schemas.openxmlformats.org/officeDocument/2006/relationships/image" Target="../media/image29.png"/><Relationship Id="rId4" Type="http://schemas.openxmlformats.org/officeDocument/2006/relationships/hyperlink" Target="http://msdn.microsoft.com/en-us/library/azure/hh689770.aspx" TargetMode="Externa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msdn.microsoft.com/en-us/library/azure/hh689871.aspx"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hyperlink" Target="http://msdn.microsoft.com/en-us/library/azure/hh689897.aspx" TargetMode="External"/><Relationship Id="rId10" Type="http://schemas.openxmlformats.org/officeDocument/2006/relationships/image" Target="../media/image35.png"/><Relationship Id="rId4" Type="http://schemas.openxmlformats.org/officeDocument/2006/relationships/hyperlink" Target="http://msdn.microsoft.com/en-us/library/azure/hh689903.aspx" TargetMode="External"/><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98341" y="279762"/>
            <a:ext cx="9615944"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smtClean="0">
                <a:solidFill>
                  <a:schemeClr val="tx1"/>
                </a:solidFill>
              </a:rPr>
              <a:t>BizTalk Innovation Day Norway</a:t>
            </a:r>
            <a:endParaRPr lang="en-US" sz="6000" b="1" dirty="0">
              <a:solidFill>
                <a:schemeClr val="tx1"/>
              </a:solidFill>
            </a:endParaRPr>
          </a:p>
        </p:txBody>
      </p:sp>
      <p:sp>
        <p:nvSpPr>
          <p:cNvPr id="5" name="Title 1"/>
          <p:cNvSpPr txBox="1">
            <a:spLocks/>
          </p:cNvSpPr>
          <p:nvPr/>
        </p:nvSpPr>
        <p:spPr>
          <a:xfrm>
            <a:off x="274701" y="256902"/>
            <a:ext cx="9615944"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smtClean="0">
                <a:solidFill>
                  <a:srgbClr val="F74515"/>
                </a:solidFill>
              </a:rPr>
              <a:t>BizTalk Innovation Day Norway</a:t>
            </a:r>
            <a:endParaRPr lang="en-US" sz="6000" b="1" dirty="0">
              <a:solidFill>
                <a:srgbClr val="F74515"/>
              </a:solidFill>
            </a:endParaRPr>
          </a:p>
        </p:txBody>
      </p:sp>
      <p:sp>
        <p:nvSpPr>
          <p:cNvPr id="2" name="Title 1"/>
          <p:cNvSpPr>
            <a:spLocks noGrp="1"/>
          </p:cNvSpPr>
          <p:nvPr>
            <p:ph type="title"/>
          </p:nvPr>
        </p:nvSpPr>
        <p:spPr>
          <a:xfrm>
            <a:off x="274701" y="2123898"/>
            <a:ext cx="7316789" cy="2093443"/>
          </a:xfrm>
        </p:spPr>
        <p:txBody>
          <a:bodyPr anchor="ctr"/>
          <a:lstStyle/>
          <a:p>
            <a:r>
              <a:rPr lang="en-US" sz="4800" dirty="0" smtClean="0"/>
              <a:t>The </a:t>
            </a:r>
            <a:r>
              <a:rPr lang="en-US" sz="4800" dirty="0"/>
              <a:t>new Transform Designer available in BizTalk </a:t>
            </a:r>
            <a:r>
              <a:rPr lang="en-US" sz="4800" dirty="0" smtClean="0"/>
              <a:t>Services</a:t>
            </a:r>
            <a:endParaRPr lang="pt-PT" sz="4800" dirty="0"/>
          </a:p>
        </p:txBody>
      </p:sp>
      <p:sp>
        <p:nvSpPr>
          <p:cNvPr id="3" name="Text Placeholder 2"/>
          <p:cNvSpPr>
            <a:spLocks noGrp="1"/>
          </p:cNvSpPr>
          <p:nvPr>
            <p:ph type="body" sz="quarter" idx="14"/>
          </p:nvPr>
        </p:nvSpPr>
        <p:spPr>
          <a:xfrm>
            <a:off x="274702" y="4361358"/>
            <a:ext cx="7316788" cy="1418708"/>
          </a:xfrm>
        </p:spPr>
        <p:txBody>
          <a:bodyPr/>
          <a:lstStyle/>
          <a:p>
            <a:r>
              <a:rPr lang="en-US" sz="2800" b="1" dirty="0" smtClean="0"/>
              <a:t>Sandro </a:t>
            </a:r>
            <a:r>
              <a:rPr lang="en-US" sz="2800" b="1" dirty="0"/>
              <a:t>Pereira</a:t>
            </a:r>
          </a:p>
          <a:p>
            <a:r>
              <a:rPr lang="en-US" sz="2800" dirty="0"/>
              <a:t>Senior Software Developer </a:t>
            </a:r>
          </a:p>
          <a:p>
            <a:r>
              <a:rPr lang="en-US" sz="2800" dirty="0"/>
              <a:t>Microsoft Integration MVP</a:t>
            </a:r>
          </a:p>
          <a:p>
            <a:endParaRPr lang="pt-PT" dirty="0"/>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Map Operations - Loop</a:t>
            </a:r>
            <a:endParaRPr lang="en-US" b="1" dirty="0"/>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noProof="1" smtClean="0">
                <a:solidFill>
                  <a:schemeClr val="tx1"/>
                </a:solidFill>
                <a:latin typeface="Segoe UI Light" pitchFamily="34" charset="0"/>
              </a:rPr>
              <a:t>MapEach Loop</a:t>
            </a:r>
          </a:p>
          <a:p>
            <a:pPr defTabSz="1243083" fontAlgn="base">
              <a:spcBef>
                <a:spcPct val="0"/>
              </a:spcBef>
              <a:spcAft>
                <a:spcPts val="816"/>
              </a:spcAft>
            </a:pPr>
            <a:r>
              <a:rPr lang="en-US" sz="1600" dirty="0">
                <a:solidFill>
                  <a:schemeClr val="tx1"/>
                </a:solidFill>
                <a:latin typeface="+mj-lt"/>
              </a:rPr>
              <a:t>Loops over a repeating record in the source document. Relationships defined within the </a:t>
            </a:r>
            <a:r>
              <a:rPr lang="en-US" sz="1600" noProof="1" smtClean="0">
                <a:solidFill>
                  <a:schemeClr val="tx1"/>
                </a:solidFill>
                <a:latin typeface="+mj-lt"/>
              </a:rPr>
              <a:t>MapEach</a:t>
            </a:r>
            <a:r>
              <a:rPr lang="en-US" sz="1600" dirty="0" smtClean="0">
                <a:solidFill>
                  <a:schemeClr val="tx1"/>
                </a:solidFill>
                <a:latin typeface="+mj-lt"/>
              </a:rPr>
              <a:t> </a:t>
            </a:r>
            <a:r>
              <a:rPr lang="en-US" sz="1600" dirty="0">
                <a:solidFill>
                  <a:schemeClr val="tx1"/>
                </a:solidFill>
                <a:latin typeface="+mj-lt"/>
              </a:rPr>
              <a:t>Loop container scope are evaluated at each iteration of the loop. Each iteration of the loop produces an instance of the repeating record in the target document</a:t>
            </a:r>
            <a:r>
              <a:rPr lang="en-US" sz="1600" dirty="0" smtClean="0">
                <a:solidFill>
                  <a:schemeClr val="tx1"/>
                </a:solidFill>
                <a:latin typeface="+mj-lt"/>
              </a:rPr>
              <a:t>.</a:t>
            </a:r>
          </a:p>
        </p:txBody>
      </p:sp>
      <p:sp>
        <p:nvSpPr>
          <p:cNvPr id="20" name="Rectangle 19"/>
          <p:cNvSpPr/>
          <p:nvPr/>
        </p:nvSpPr>
        <p:spPr bwMode="auto">
          <a:xfrm>
            <a:off x="3913981" y="3137221"/>
            <a:ext cx="8057074" cy="1849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noProof="1" smtClean="0">
                <a:solidFill>
                  <a:schemeClr val="tx1"/>
                </a:solidFill>
                <a:latin typeface="Segoe UI Light" pitchFamily="34" charset="0"/>
              </a:rPr>
              <a:t>ForEach Loop</a:t>
            </a:r>
            <a:endParaRPr lang="en-US" sz="2720" b="1" noProof="1" smtClean="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Loops over a repeating record in the source document. Relationships defined within the </a:t>
            </a:r>
            <a:r>
              <a:rPr lang="en-US" sz="1600" dirty="0" err="1">
                <a:solidFill>
                  <a:schemeClr val="tx1"/>
                </a:solidFill>
                <a:latin typeface="+mj-lt"/>
              </a:rPr>
              <a:t>ForEach</a:t>
            </a:r>
            <a:r>
              <a:rPr lang="en-US" sz="1600" dirty="0">
                <a:solidFill>
                  <a:schemeClr val="tx1"/>
                </a:solidFill>
                <a:latin typeface="+mj-lt"/>
              </a:rPr>
              <a:t> Loop container are evaluated at each iteration of the loop. There is no record in the target document and there are no output links. </a:t>
            </a:r>
            <a:endParaRPr lang="en-US" sz="1600" dirty="0" smtClean="0">
              <a:solidFill>
                <a:schemeClr val="tx1"/>
              </a:solidFill>
              <a:latin typeface="+mj-lt"/>
            </a:endParaRPr>
          </a:p>
          <a:p>
            <a:pPr defTabSz="1243083" fontAlgn="base">
              <a:spcBef>
                <a:spcPct val="0"/>
              </a:spcBef>
              <a:spcAft>
                <a:spcPts val="816"/>
              </a:spcAft>
            </a:pPr>
            <a:r>
              <a:rPr lang="en-US" sz="1600" b="1" noProof="1" smtClean="0">
                <a:solidFill>
                  <a:schemeClr val="tx1"/>
                </a:solidFill>
                <a:latin typeface="+mj-lt"/>
              </a:rPr>
              <a:t>ForEach</a:t>
            </a:r>
            <a:r>
              <a:rPr lang="en-US" sz="1600" b="1" dirty="0" smtClean="0">
                <a:solidFill>
                  <a:schemeClr val="tx1"/>
                </a:solidFill>
                <a:latin typeface="+mj-lt"/>
              </a:rPr>
              <a:t> </a:t>
            </a:r>
            <a:r>
              <a:rPr lang="en-US" sz="1600" b="1" dirty="0">
                <a:solidFill>
                  <a:schemeClr val="tx1"/>
                </a:solidFill>
                <a:latin typeface="+mj-lt"/>
              </a:rPr>
              <a:t>is typically </a:t>
            </a:r>
            <a:r>
              <a:rPr lang="en-US" sz="1600" b="1" dirty="0" smtClean="0">
                <a:solidFill>
                  <a:schemeClr val="tx1"/>
                </a:solidFill>
                <a:latin typeface="+mj-lt"/>
              </a:rPr>
              <a:t>used on List</a:t>
            </a:r>
            <a:endParaRPr lang="en-US" sz="1600" b="1" dirty="0">
              <a:solidFill>
                <a:schemeClr val="tx1"/>
              </a:solidFill>
              <a:latin typeface="+mj-lt"/>
            </a:endParaRPr>
          </a:p>
        </p:txBody>
      </p:sp>
      <p:pic>
        <p:nvPicPr>
          <p:cNvPr id="2" name="Picture 1"/>
          <p:cNvPicPr>
            <a:picLocks noChangeAspect="1"/>
          </p:cNvPicPr>
          <p:nvPr/>
        </p:nvPicPr>
        <p:blipFill>
          <a:blip r:embed="rId3"/>
          <a:stretch>
            <a:fillRect/>
          </a:stretch>
        </p:blipFill>
        <p:spPr>
          <a:xfrm>
            <a:off x="1460898" y="3328774"/>
            <a:ext cx="1266825" cy="1247775"/>
          </a:xfrm>
          <a:prstGeom prst="rect">
            <a:avLst/>
          </a:prstGeom>
        </p:spPr>
      </p:pic>
      <p:pic>
        <p:nvPicPr>
          <p:cNvPr id="5" name="Picture 4"/>
          <p:cNvPicPr>
            <a:picLocks noChangeAspect="1"/>
          </p:cNvPicPr>
          <p:nvPr/>
        </p:nvPicPr>
        <p:blipFill>
          <a:blip r:embed="rId4"/>
          <a:stretch>
            <a:fillRect/>
          </a:stretch>
        </p:blipFill>
        <p:spPr>
          <a:xfrm>
            <a:off x="1460898" y="1472898"/>
            <a:ext cx="1257300" cy="1238250"/>
          </a:xfrm>
          <a:prstGeom prst="rect">
            <a:avLst/>
          </a:prstGeom>
        </p:spPr>
      </p:pic>
      <p:sp>
        <p:nvSpPr>
          <p:cNvPr id="8" name="Rectangle 7"/>
          <p:cNvSpPr/>
          <p:nvPr/>
        </p:nvSpPr>
        <p:spPr>
          <a:xfrm>
            <a:off x="4832960" y="5689600"/>
            <a:ext cx="7632848" cy="369332"/>
          </a:xfrm>
          <a:prstGeom prst="rect">
            <a:avLst/>
          </a:prstGeom>
        </p:spPr>
        <p:txBody>
          <a:bodyPr wrap="square">
            <a:spAutoFit/>
          </a:bodyPr>
          <a:lstStyle/>
          <a:p>
            <a:pPr defTabSz="1243083" fontAlgn="base">
              <a:spcBef>
                <a:spcPct val="0"/>
              </a:spcBef>
              <a:spcAft>
                <a:spcPts val="816"/>
              </a:spcAft>
            </a:pPr>
            <a:r>
              <a:rPr lang="en-US" dirty="0">
                <a:hlinkClick r:id="rId5"/>
              </a:rPr>
              <a:t>http://msdn.microsoft.com/en-us/library/azure/hh689873.aspx</a:t>
            </a:r>
            <a:r>
              <a:rPr lang="en-US" dirty="0"/>
              <a:t> </a:t>
            </a:r>
          </a:p>
        </p:txBody>
      </p:sp>
      <p:pic>
        <p:nvPicPr>
          <p:cNvPr id="9" name="Picture 8"/>
          <p:cNvPicPr>
            <a:picLocks noChangeAspect="1"/>
          </p:cNvPicPr>
          <p:nvPr/>
        </p:nvPicPr>
        <p:blipFill>
          <a:blip r:embed="rId6"/>
          <a:stretch>
            <a:fillRect/>
          </a:stretch>
        </p:blipFill>
        <p:spPr>
          <a:xfrm>
            <a:off x="989652" y="4721398"/>
            <a:ext cx="2331200" cy="2273127"/>
          </a:xfrm>
          <a:prstGeom prst="rect">
            <a:avLst/>
          </a:prstGeom>
        </p:spPr>
      </p:pic>
    </p:spTree>
    <p:extLst>
      <p:ext uri="{BB962C8B-B14F-4D97-AF65-F5344CB8AC3E}">
        <p14:creationId xmlns:p14="http://schemas.microsoft.com/office/powerpoint/2010/main" val="4121617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8000" dirty="0"/>
              <a:t>Developing in the new Transform Designer</a:t>
            </a:r>
          </a:p>
        </p:txBody>
      </p:sp>
      <p:sp>
        <p:nvSpPr>
          <p:cNvPr id="5" name="Subtitle 6"/>
          <p:cNvSpPr txBox="1">
            <a:spLocks/>
          </p:cNvSpPr>
          <p:nvPr/>
        </p:nvSpPr>
        <p:spPr>
          <a:xfrm>
            <a:off x="327649" y="4433366"/>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Introduction </a:t>
            </a:r>
            <a:r>
              <a:rPr lang="en-US" sz="2400" dirty="0"/>
              <a:t>to the new Map Editor. How to migrate BizTalk Maps to MABS Maps and how to apply some of the Mapper Patterns in this new editor</a:t>
            </a:r>
          </a:p>
        </p:txBody>
      </p:sp>
    </p:spTree>
    <p:extLst>
      <p:ext uri="{BB962C8B-B14F-4D97-AF65-F5344CB8AC3E}">
        <p14:creationId xmlns:p14="http://schemas.microsoft.com/office/powerpoint/2010/main" val="221384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22931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Operations</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15" name="Rectangle 14"/>
          <p:cNvSpPr/>
          <p:nvPr/>
        </p:nvSpPr>
        <p:spPr bwMode="auto">
          <a:xfrm>
            <a:off x="6778558"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6462492"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462493"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smtClean="0">
                <a:solidFill>
                  <a:srgbClr val="0072C6"/>
                </a:solidFill>
              </a:rPr>
              <a:t>Demos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smtClean="0">
                <a:solidFill>
                  <a:prstClr val="white"/>
                </a:solidFill>
              </a:rPr>
              <a:t>MABS Maps </a:t>
            </a:r>
            <a:r>
              <a:rPr lang="en-US" sz="2448" dirty="0" smtClean="0">
                <a:solidFill>
                  <a:prstClr val="white"/>
                </a:solidFill>
              </a:rPr>
              <a:t>an introduction to the new Map Editor. How to migrate BizTalk Maps to MABS Maps and how to apply some of the Mapper Patterns in this new editor.</a:t>
            </a:r>
            <a:endParaRPr lang="en-US" sz="2448" dirty="0">
              <a:solidFill>
                <a:prstClr val="white"/>
              </a:solidFill>
            </a:endParaRPr>
          </a:p>
        </p:txBody>
      </p:sp>
      <p:sp>
        <p:nvSpPr>
          <p:cNvPr id="20" name="Rectangle 19"/>
          <p:cNvSpPr/>
          <p:nvPr/>
        </p:nvSpPr>
        <p:spPr bwMode="auto">
          <a:xfrm>
            <a:off x="9177466"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Testing</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4" name="Rectangle 23"/>
          <p:cNvSpPr/>
          <p:nvPr/>
        </p:nvSpPr>
        <p:spPr bwMode="auto">
          <a:xfrm>
            <a:off x="9726707"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5" name="Straight Connector 24"/>
          <p:cNvCxnSpPr/>
          <p:nvPr/>
        </p:nvCxnSpPr>
        <p:spPr>
          <a:xfrm flipH="1">
            <a:off x="9410641"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9410642"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3281168"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Migrate</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8" name="Rectangle 27"/>
          <p:cNvSpPr/>
          <p:nvPr/>
        </p:nvSpPr>
        <p:spPr bwMode="auto">
          <a:xfrm>
            <a:off x="3830409"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9" name="Straight Connector 28"/>
          <p:cNvCxnSpPr/>
          <p:nvPr/>
        </p:nvCxnSpPr>
        <p:spPr>
          <a:xfrm flipH="1">
            <a:off x="3514343"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514344"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8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123303"/>
            <a:ext cx="7868416" cy="243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rgbClr val="FEA31E"/>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Blip>
                  <a:blip r:embed="rId5"/>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368882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0" dirty="0"/>
              <a:t>Questions?</a:t>
            </a:r>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240" y="4088566"/>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FEA31E"/>
                </a:solidFill>
              </a:rPr>
              <a:t>www.devscope.net</a:t>
            </a:r>
            <a:endParaRPr lang="pt-PT" b="1" dirty="0">
              <a:solidFill>
                <a:srgbClr val="FEA31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1" y="5071812"/>
            <a:ext cx="2069976" cy="1017738"/>
          </a:xfrm>
          <a:prstGeom prst="rect">
            <a:avLst/>
          </a:prstGeom>
        </p:spPr>
      </p:pic>
    </p:spTree>
    <p:extLst>
      <p:ext uri="{BB962C8B-B14F-4D97-AF65-F5344CB8AC3E}">
        <p14:creationId xmlns:p14="http://schemas.microsoft.com/office/powerpoint/2010/main" val="12636531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t>	     Senior Software Developer at DevScope  </a:t>
            </a:r>
          </a:p>
          <a:p>
            <a:pPr marL="0" indent="0">
              <a:buNone/>
            </a:pPr>
            <a:r>
              <a:rPr lang="nl-NL" dirty="0" smtClean="0"/>
              <a:t>   </a:t>
            </a:r>
            <a:r>
              <a:rPr lang="nl-NL" dirty="0"/>
              <a:t>	</a:t>
            </a:r>
            <a:r>
              <a:rPr lang="nl-NL" dirty="0" smtClean="0"/>
              <a:t>     </a:t>
            </a:r>
            <a:r>
              <a:rPr lang="en-US" dirty="0"/>
              <a:t>Microsoft Integration MVP since </a:t>
            </a:r>
            <a:r>
              <a:rPr lang="en-US" dirty="0" smtClean="0"/>
              <a:t>2011</a:t>
            </a:r>
            <a:endParaRPr lang="nl-NL" dirty="0" smtClean="0"/>
          </a:p>
          <a:p>
            <a:pPr marL="0" indent="0">
              <a:buNone/>
            </a:pPr>
            <a:endParaRPr lang="nl-NL" dirty="0"/>
          </a:p>
          <a:p>
            <a:pPr>
              <a:buClr>
                <a:schemeClr val="tx1"/>
              </a:buClr>
            </a:pPr>
            <a:r>
              <a:rPr lang="en-US" sz="2000" dirty="0"/>
              <a:t>Writer of numerous articles for Portuguese eMagazine “Programar”</a:t>
            </a:r>
          </a:p>
          <a:p>
            <a:pPr>
              <a:buClr>
                <a:schemeClr val="tx1"/>
              </a:buClr>
            </a:pPr>
            <a:r>
              <a:rPr lang="en-US" sz="2000" dirty="0" smtClean="0"/>
              <a:t>Author </a:t>
            </a:r>
            <a:r>
              <a:rPr lang="en-US" sz="2000" dirty="0"/>
              <a:t>“Sandro Pereira BizTalk Blog” http://sandroaspbiztalkblog.wordpress.com</a:t>
            </a:r>
          </a:p>
          <a:p>
            <a:pPr>
              <a:buClr>
                <a:schemeClr val="tx1"/>
              </a:buClr>
            </a:pPr>
            <a:r>
              <a:rPr lang="en-US" sz="2000" dirty="0"/>
              <a:t>Member of “BizTalkAdminsblogging.com” and “BizTalk Brasil” community</a:t>
            </a:r>
          </a:p>
          <a:p>
            <a:pPr>
              <a:buClr>
                <a:schemeClr val="tx1"/>
              </a:buClr>
            </a:pPr>
            <a:r>
              <a:rPr lang="en-US" sz="2000" dirty="0"/>
              <a:t>Member NetPonto community</a:t>
            </a:r>
          </a:p>
          <a:p>
            <a:pPr>
              <a:buClr>
                <a:schemeClr val="tx1"/>
              </a:buClr>
            </a:pPr>
            <a:r>
              <a:rPr lang="en-US" sz="2000" dirty="0" smtClean="0"/>
              <a:t>MSDN BizTalk </a:t>
            </a:r>
            <a:r>
              <a:rPr lang="en-US" sz="2000" dirty="0"/>
              <a:t>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pPr marL="627063" lvl="1" indent="-342900"/>
            <a:endParaRPr lang="en-US" sz="1600" dirty="0"/>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2831108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996414"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200" dirty="0" smtClean="0"/>
              <a:t>Introduction to Microsoft Azure BizTalk Services Maps</a:t>
            </a:r>
          </a:p>
          <a:p>
            <a:pPr lvl="1">
              <a:buClr>
                <a:srgbClr val="0072C6"/>
              </a:buClr>
            </a:pPr>
            <a:r>
              <a:rPr lang="en-US" sz="2900" dirty="0"/>
              <a:t>Main differences </a:t>
            </a:r>
            <a:r>
              <a:rPr lang="en-US" sz="2900" dirty="0" smtClean="0"/>
              <a:t>between </a:t>
            </a:r>
            <a:r>
              <a:rPr lang="en-US" sz="2900" dirty="0"/>
              <a:t>BizTalk Mapper </a:t>
            </a:r>
            <a:r>
              <a:rPr lang="en-US" sz="2900" dirty="0" smtClean="0"/>
              <a:t>and </a:t>
            </a:r>
            <a:r>
              <a:rPr lang="en-US" sz="2900" dirty="0"/>
              <a:t>the </a:t>
            </a:r>
            <a:r>
              <a:rPr lang="en-US" sz="2900" dirty="0" smtClean="0"/>
              <a:t>Transform</a:t>
            </a:r>
            <a:r>
              <a:rPr lang="pt-PT" sz="2900" dirty="0" smtClean="0"/>
              <a:t> Designer (</a:t>
            </a:r>
            <a:r>
              <a:rPr lang="en-US" sz="2900" dirty="0" smtClean="0"/>
              <a:t>MABS</a:t>
            </a:r>
            <a:r>
              <a:rPr lang="pt-PT" sz="2900" dirty="0" smtClean="0"/>
              <a:t>)</a:t>
            </a:r>
          </a:p>
          <a:p>
            <a:pPr lvl="1">
              <a:buClr>
                <a:srgbClr val="0072C6"/>
              </a:buClr>
            </a:pPr>
            <a:r>
              <a:rPr lang="en-US" sz="2900" dirty="0" smtClean="0"/>
              <a:t>Map Operations </a:t>
            </a:r>
            <a:r>
              <a:rPr lang="en-US" sz="2900" dirty="0"/>
              <a:t>Available </a:t>
            </a:r>
            <a:endParaRPr lang="pt-PT" sz="2900" dirty="0" smtClean="0"/>
          </a:p>
          <a:p>
            <a:pPr marL="342900" lvl="1" indent="-342900">
              <a:buClr>
                <a:srgbClr val="0072C6"/>
              </a:buClr>
            </a:pPr>
            <a:r>
              <a:rPr lang="en-US" sz="3200" dirty="0" smtClean="0"/>
              <a:t>Developing in the </a:t>
            </a:r>
            <a:r>
              <a:rPr lang="en-US" sz="3200" dirty="0"/>
              <a:t>new Transform</a:t>
            </a:r>
            <a:r>
              <a:rPr lang="pt-PT" sz="3200" dirty="0"/>
              <a:t> </a:t>
            </a:r>
            <a:r>
              <a:rPr lang="pt-PT" sz="3200" dirty="0" smtClean="0"/>
              <a:t>Designer</a:t>
            </a:r>
          </a:p>
          <a:p>
            <a:pPr marL="742950" lvl="2" indent="-342900">
              <a:buClr>
                <a:srgbClr val="0072C6"/>
              </a:buClr>
            </a:pPr>
            <a:r>
              <a:rPr lang="en-US" sz="2900" i="0" dirty="0"/>
              <a:t>I</a:t>
            </a:r>
            <a:r>
              <a:rPr lang="en-US" sz="2900" i="0" dirty="0" smtClean="0"/>
              <a:t>ntroduction </a:t>
            </a:r>
            <a:r>
              <a:rPr lang="en-US" sz="2900" i="0" dirty="0"/>
              <a:t>to the new Map Editor. </a:t>
            </a:r>
            <a:endParaRPr lang="en-US" sz="2900" i="0" dirty="0" smtClean="0"/>
          </a:p>
          <a:p>
            <a:pPr marL="742950" lvl="2" indent="-342900">
              <a:buClr>
                <a:srgbClr val="0072C6"/>
              </a:buClr>
            </a:pPr>
            <a:r>
              <a:rPr lang="en-US" sz="2900" i="0" dirty="0" smtClean="0"/>
              <a:t>How </a:t>
            </a:r>
            <a:r>
              <a:rPr lang="en-US" sz="2900" i="0" dirty="0"/>
              <a:t>to migrate BizTalk Maps to MABS Maps </a:t>
            </a:r>
            <a:endParaRPr lang="en-US" sz="2900" i="0" dirty="0" smtClean="0"/>
          </a:p>
          <a:p>
            <a:pPr marL="742950" lvl="2" indent="-342900">
              <a:buClr>
                <a:srgbClr val="0072C6"/>
              </a:buClr>
            </a:pPr>
            <a:r>
              <a:rPr lang="en-US" sz="2900" i="0" dirty="0" smtClean="0"/>
              <a:t>How </a:t>
            </a:r>
            <a:r>
              <a:rPr lang="en-US" sz="2900" i="0" dirty="0"/>
              <a:t>to apply some of the Mapper Patterns in this new editor.</a:t>
            </a:r>
          </a:p>
          <a:p>
            <a:pPr marL="742950" lvl="2" indent="-342900">
              <a:buClr>
                <a:srgbClr val="0072C6"/>
              </a:buClr>
            </a:pPr>
            <a:endParaRPr lang="en-US" sz="2900" dirty="0" smtClean="0"/>
          </a:p>
          <a:p>
            <a:pPr lvl="1">
              <a:buClr>
                <a:srgbClr val="0072C6"/>
              </a:buClr>
            </a:pPr>
            <a:endParaRPr lang="en-US" sz="2900" dirty="0"/>
          </a:p>
          <a:p>
            <a:pPr marL="627063" lvl="1" indent="-342900"/>
            <a:endParaRPr lang="en-US" sz="1600" dirty="0"/>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8000" dirty="0"/>
              <a:t>Introduction to </a:t>
            </a:r>
            <a:r>
              <a:rPr lang="en-US" sz="8000" dirty="0" smtClean="0"/>
              <a:t>Microsoft </a:t>
            </a:r>
            <a:r>
              <a:rPr lang="en-US" sz="8000" dirty="0"/>
              <a:t>Azure BizTalk Services Maps</a:t>
            </a:r>
          </a:p>
        </p:txBody>
      </p:sp>
      <p:sp>
        <p:nvSpPr>
          <p:cNvPr id="5" name="Subtitle 6"/>
          <p:cNvSpPr txBox="1">
            <a:spLocks/>
          </p:cNvSpPr>
          <p:nvPr/>
        </p:nvSpPr>
        <p:spPr>
          <a:xfrm>
            <a:off x="327649" y="4433366"/>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Main differences between BizTalk Mapper </a:t>
            </a:r>
            <a:r>
              <a:rPr lang="en-US" sz="2400" dirty="0" smtClean="0"/>
              <a:t>and </a:t>
            </a:r>
            <a:r>
              <a:rPr lang="en-US" sz="2400" dirty="0"/>
              <a:t>the </a:t>
            </a:r>
            <a:r>
              <a:rPr lang="en-US" sz="2400" dirty="0" smtClean="0"/>
              <a:t>Transform Designer (MABS)</a:t>
            </a:r>
            <a:endParaRPr lang="en-US" sz="2400" dirty="0"/>
          </a:p>
        </p:txBody>
      </p:sp>
    </p:spTree>
    <p:extLst>
      <p:ext uri="{BB962C8B-B14F-4D97-AF65-F5344CB8AC3E}">
        <p14:creationId xmlns:p14="http://schemas.microsoft.com/office/powerpoint/2010/main" val="2657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BizTalk Mapper </a:t>
            </a:r>
            <a:r>
              <a:rPr lang="en-US" b="1" dirty="0" smtClean="0"/>
              <a:t>vs Transform </a:t>
            </a:r>
            <a:r>
              <a:rPr lang="en-US" b="1" dirty="0"/>
              <a:t>Designer</a:t>
            </a:r>
            <a:br>
              <a:rPr lang="en-US" b="1" dirty="0"/>
            </a:br>
            <a:endParaRPr lang="en-US" dirty="0"/>
          </a:p>
        </p:txBody>
      </p:sp>
      <p:pic>
        <p:nvPicPr>
          <p:cNvPr id="4" name="Picture 3"/>
          <p:cNvPicPr>
            <a:picLocks noChangeAspect="1"/>
          </p:cNvPicPr>
          <p:nvPr/>
        </p:nvPicPr>
        <p:blipFill>
          <a:blip r:embed="rId3"/>
          <a:stretch>
            <a:fillRect/>
          </a:stretch>
        </p:blipFill>
        <p:spPr>
          <a:xfrm>
            <a:off x="457597" y="1265014"/>
            <a:ext cx="5514220" cy="3168352"/>
          </a:xfrm>
          <a:prstGeom prst="rect">
            <a:avLst/>
          </a:prstGeom>
        </p:spPr>
      </p:pic>
      <p:pic>
        <p:nvPicPr>
          <p:cNvPr id="5" name="Picture 4"/>
          <p:cNvPicPr>
            <a:picLocks noChangeAspect="1"/>
          </p:cNvPicPr>
          <p:nvPr/>
        </p:nvPicPr>
        <p:blipFill>
          <a:blip r:embed="rId4"/>
          <a:stretch>
            <a:fillRect/>
          </a:stretch>
        </p:blipFill>
        <p:spPr>
          <a:xfrm>
            <a:off x="6591323" y="1265014"/>
            <a:ext cx="5379732" cy="3168352"/>
          </a:xfrm>
          <a:prstGeom prst="rect">
            <a:avLst/>
          </a:prstGeom>
        </p:spPr>
      </p:pic>
      <p:sp>
        <p:nvSpPr>
          <p:cNvPr id="12" name="Rectangle 11"/>
          <p:cNvSpPr/>
          <p:nvPr/>
        </p:nvSpPr>
        <p:spPr bwMode="auto">
          <a:xfrm>
            <a:off x="457597" y="4505374"/>
            <a:ext cx="5514220"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BizTalk Mapper</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Functoids </a:t>
            </a:r>
            <a:r>
              <a:rPr lang="en-US" sz="1600" dirty="0">
                <a:solidFill>
                  <a:schemeClr val="tx1"/>
                </a:solidFill>
                <a:latin typeface="+mj-lt"/>
              </a:rPr>
              <a:t>(Advanced, Conversion, Cumulative, Database, Date and Time, Logical, Mathematical, Scientific, String)</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XSLT</a:t>
            </a:r>
          </a:p>
        </p:txBody>
      </p:sp>
      <p:sp>
        <p:nvSpPr>
          <p:cNvPr id="13" name="Rectangle 12"/>
          <p:cNvSpPr/>
          <p:nvPr/>
        </p:nvSpPr>
        <p:spPr bwMode="auto">
          <a:xfrm>
            <a:off x="6591323" y="4505374"/>
            <a:ext cx="5379732"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Transform Designer</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Operations </a:t>
            </a:r>
            <a:r>
              <a:rPr lang="en-US" sz="1600" dirty="0">
                <a:solidFill>
                  <a:schemeClr val="tx1"/>
                </a:solidFill>
                <a:latin typeface="+mj-lt"/>
              </a:rPr>
              <a:t>(String Operations, Loop Operations, List Operations, Cumulative Operations, Date / Time Operations, Miscellaneous Operations, </a:t>
            </a:r>
            <a:r>
              <a:rPr lang="en-US" sz="1600" dirty="0" smtClean="0">
                <a:solidFill>
                  <a:schemeClr val="tx1"/>
                </a:solidFill>
                <a:latin typeface="+mj-lt"/>
              </a:rPr>
              <a:t>Expressions)</a:t>
            </a:r>
            <a:endParaRPr lang="en-US" sz="1600" dirty="0">
              <a:solidFill>
                <a:schemeClr val="tx1"/>
              </a:solidFill>
              <a:latin typeface="+mj-lt"/>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Extensible Application Markup Language (XAML</a:t>
            </a:r>
            <a:r>
              <a:rPr lang="en-US" sz="1600" b="1" dirty="0" smtClean="0">
                <a:solidFill>
                  <a:schemeClr val="tx1"/>
                </a:solidFill>
                <a:latin typeface="+mj-lt"/>
              </a:rPr>
              <a:t>)</a:t>
            </a:r>
          </a:p>
        </p:txBody>
      </p:sp>
    </p:spTree>
    <p:extLst>
      <p:ext uri="{BB962C8B-B14F-4D97-AF65-F5344CB8AC3E}">
        <p14:creationId xmlns:p14="http://schemas.microsoft.com/office/powerpoint/2010/main" val="3399942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Operations available in maps at design time</a:t>
            </a:r>
            <a:br>
              <a:rPr lang="en-US" b="1" dirty="0"/>
            </a:br>
            <a:endParaRPr lang="en-US" dirty="0"/>
          </a:p>
        </p:txBody>
      </p:sp>
      <p:sp>
        <p:nvSpPr>
          <p:cNvPr id="12" name="Rectangle 11"/>
          <p:cNvSpPr/>
          <p:nvPr/>
        </p:nvSpPr>
        <p:spPr bwMode="auto">
          <a:xfrm>
            <a:off x="457597" y="5297462"/>
            <a:ext cx="5514220" cy="14409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BizTalk Mapper</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All functionalities at design time</a:t>
            </a:r>
          </a:p>
          <a:p>
            <a:pPr marL="809271" lvl="1" indent="-342900" defTabSz="1243083" fontAlgn="base">
              <a:spcBef>
                <a:spcPct val="0"/>
              </a:spcBef>
              <a:spcAft>
                <a:spcPts val="816"/>
              </a:spcAft>
              <a:buFont typeface="Arial" panose="020B0604020202020204" pitchFamily="34" charset="0"/>
              <a:buChar char="•"/>
            </a:pPr>
            <a:r>
              <a:rPr lang="en-US" sz="1600" dirty="0" smtClean="0">
                <a:solidFill>
                  <a:schemeClr val="tx1"/>
                </a:solidFill>
                <a:latin typeface="+mj-lt"/>
              </a:rPr>
              <a:t>Debugging, Testing and validate</a:t>
            </a:r>
            <a:endParaRPr lang="en-US" sz="1600" dirty="0">
              <a:solidFill>
                <a:schemeClr val="tx1"/>
              </a:solidFill>
              <a:latin typeface="+mj-lt"/>
            </a:endParaRPr>
          </a:p>
        </p:txBody>
      </p:sp>
      <p:sp>
        <p:nvSpPr>
          <p:cNvPr id="13" name="Rectangle 12"/>
          <p:cNvSpPr/>
          <p:nvPr/>
        </p:nvSpPr>
        <p:spPr bwMode="auto">
          <a:xfrm>
            <a:off x="6591323" y="4505374"/>
            <a:ext cx="5379732" cy="22356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Transform Designer</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Limited operations</a:t>
            </a:r>
          </a:p>
          <a:p>
            <a:pPr marL="809271" lvl="1" indent="-342900" defTabSz="1243083" fontAlgn="base">
              <a:spcBef>
                <a:spcPct val="0"/>
              </a:spcBef>
              <a:spcAft>
                <a:spcPts val="816"/>
              </a:spcAft>
              <a:buFont typeface="Arial" panose="020B0604020202020204" pitchFamily="34" charset="0"/>
              <a:buChar char="•"/>
            </a:pPr>
            <a:r>
              <a:rPr lang="en-US" sz="1600" dirty="0" smtClean="0">
                <a:solidFill>
                  <a:schemeClr val="tx1"/>
                </a:solidFill>
                <a:latin typeface="+mj-lt"/>
              </a:rPr>
              <a:t>Only support testing (and validation while testing)</a:t>
            </a:r>
            <a:endParaRPr lang="en-US" sz="1600" dirty="0">
              <a:solidFill>
                <a:schemeClr val="tx1"/>
              </a:solidFill>
              <a:latin typeface="+mj-lt"/>
            </a:endParaRPr>
          </a:p>
        </p:txBody>
      </p:sp>
      <p:pic>
        <p:nvPicPr>
          <p:cNvPr id="2" name="Picture 1"/>
          <p:cNvPicPr>
            <a:picLocks noChangeAspect="1"/>
          </p:cNvPicPr>
          <p:nvPr/>
        </p:nvPicPr>
        <p:blipFill rotWithShape="1">
          <a:blip r:embed="rId3"/>
          <a:srcRect b="62942"/>
          <a:stretch/>
        </p:blipFill>
        <p:spPr>
          <a:xfrm>
            <a:off x="6591323" y="1265014"/>
            <a:ext cx="4733925" cy="1080120"/>
          </a:xfrm>
          <a:prstGeom prst="rect">
            <a:avLst/>
          </a:prstGeom>
        </p:spPr>
      </p:pic>
      <p:pic>
        <p:nvPicPr>
          <p:cNvPr id="6" name="Picture 5"/>
          <p:cNvPicPr>
            <a:picLocks noChangeAspect="1"/>
          </p:cNvPicPr>
          <p:nvPr/>
        </p:nvPicPr>
        <p:blipFill rotWithShape="1">
          <a:blip r:embed="rId4"/>
          <a:srcRect b="66705"/>
          <a:stretch/>
        </p:blipFill>
        <p:spPr>
          <a:xfrm>
            <a:off x="457597" y="1301018"/>
            <a:ext cx="3419475" cy="1224136"/>
          </a:xfrm>
          <a:prstGeom prst="rect">
            <a:avLst/>
          </a:prstGeom>
        </p:spPr>
      </p:pic>
      <p:pic>
        <p:nvPicPr>
          <p:cNvPr id="7" name="Picture 6"/>
          <p:cNvPicPr>
            <a:picLocks noChangeAspect="1"/>
          </p:cNvPicPr>
          <p:nvPr/>
        </p:nvPicPr>
        <p:blipFill>
          <a:blip r:embed="rId5"/>
          <a:stretch>
            <a:fillRect/>
          </a:stretch>
        </p:blipFill>
        <p:spPr>
          <a:xfrm>
            <a:off x="2399942" y="2515835"/>
            <a:ext cx="3571875" cy="29432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4502" y="2351777"/>
            <a:ext cx="3333632" cy="2146954"/>
          </a:xfrm>
          <a:prstGeom prst="rect">
            <a:avLst/>
          </a:prstGeom>
        </p:spPr>
      </p:pic>
    </p:spTree>
    <p:extLst>
      <p:ext uri="{BB962C8B-B14F-4D97-AF65-F5344CB8AC3E}">
        <p14:creationId xmlns:p14="http://schemas.microsoft.com/office/powerpoint/2010/main" val="81431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Extensibility</a:t>
            </a:r>
            <a:br>
              <a:rPr lang="en-US" b="1" dirty="0"/>
            </a:br>
            <a:endParaRPr lang="en-US" dirty="0"/>
          </a:p>
        </p:txBody>
      </p:sp>
      <p:sp>
        <p:nvSpPr>
          <p:cNvPr id="12" name="Rectangle 11"/>
          <p:cNvSpPr/>
          <p:nvPr/>
        </p:nvSpPr>
        <p:spPr bwMode="auto">
          <a:xfrm>
            <a:off x="457597" y="3281238"/>
            <a:ext cx="5514220" cy="14409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BizTalk Mapper</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Importing Custom XSLT external code</a:t>
            </a:r>
            <a:endParaRPr lang="en-US" sz="1600" dirty="0">
              <a:solidFill>
                <a:schemeClr val="tx1"/>
              </a:solidFill>
              <a:latin typeface="+mj-lt"/>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Importing </a:t>
            </a:r>
            <a:r>
              <a:rPr lang="en-US" sz="1600" b="1" dirty="0">
                <a:solidFill>
                  <a:schemeClr val="tx1"/>
                </a:solidFill>
                <a:latin typeface="+mj-lt"/>
              </a:rPr>
              <a:t>E</a:t>
            </a:r>
            <a:r>
              <a:rPr lang="en-US" sz="1600" b="1" dirty="0" smtClean="0">
                <a:solidFill>
                  <a:schemeClr val="tx1"/>
                </a:solidFill>
                <a:latin typeface="+mj-lt"/>
              </a:rPr>
              <a:t>xternal </a:t>
            </a:r>
            <a:r>
              <a:rPr lang="en-US" sz="1600" b="1" dirty="0">
                <a:solidFill>
                  <a:schemeClr val="tx1"/>
                </a:solidFill>
                <a:latin typeface="+mj-lt"/>
              </a:rPr>
              <a:t>.NET assembly</a:t>
            </a:r>
            <a:endParaRPr lang="en-US" sz="1600" b="1" dirty="0" smtClean="0">
              <a:solidFill>
                <a:schemeClr val="tx1"/>
              </a:solidFill>
              <a:latin typeface="+mj-lt"/>
            </a:endParaRPr>
          </a:p>
        </p:txBody>
      </p:sp>
      <p:sp>
        <p:nvSpPr>
          <p:cNvPr id="13" name="Rectangle 12"/>
          <p:cNvSpPr/>
          <p:nvPr/>
        </p:nvSpPr>
        <p:spPr bwMode="auto">
          <a:xfrm>
            <a:off x="6591323" y="3281238"/>
            <a:ext cx="5379732" cy="28083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Transform Designer</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Importing Custom XSLT external </a:t>
            </a:r>
            <a:r>
              <a:rPr lang="en-US" sz="1600" b="1" dirty="0" smtClean="0">
                <a:solidFill>
                  <a:schemeClr val="tx1"/>
                </a:solidFill>
                <a:latin typeface="+mj-lt"/>
              </a:rPr>
              <a:t>code</a:t>
            </a:r>
          </a:p>
          <a:p>
            <a:pPr marL="342900" indent="-342900" defTabSz="1243083" fontAlgn="base">
              <a:spcBef>
                <a:spcPct val="0"/>
              </a:spcBef>
              <a:spcAft>
                <a:spcPts val="816"/>
              </a:spcAft>
              <a:buFont typeface="Arial" panose="020B0604020202020204" pitchFamily="34" charset="0"/>
              <a:buChar char="•"/>
            </a:pPr>
            <a:endParaRPr lang="en-US" sz="1600" b="1" dirty="0">
              <a:solidFill>
                <a:schemeClr val="tx1"/>
              </a:solidFill>
              <a:latin typeface="+mj-lt"/>
            </a:endParaRPr>
          </a:p>
          <a:p>
            <a:pPr marL="342900" indent="-342900" defTabSz="1243083" fontAlgn="base">
              <a:spcBef>
                <a:spcPct val="0"/>
              </a:spcBef>
              <a:spcAft>
                <a:spcPts val="816"/>
              </a:spcAft>
              <a:buFont typeface="Arial" panose="020B0604020202020204" pitchFamily="34" charset="0"/>
              <a:buChar char="•"/>
            </a:pPr>
            <a:endParaRPr lang="en-US" sz="1600" b="1" dirty="0" smtClean="0">
              <a:solidFill>
                <a:schemeClr val="tx1"/>
              </a:solidFill>
              <a:latin typeface="+mj-lt"/>
            </a:endParaRPr>
          </a:p>
          <a:p>
            <a:pPr defTabSz="1243083" fontAlgn="base">
              <a:spcBef>
                <a:spcPct val="0"/>
              </a:spcBef>
              <a:spcAft>
                <a:spcPts val="816"/>
              </a:spcAft>
            </a:pPr>
            <a:r>
              <a:rPr lang="en-US" sz="1600" b="1" dirty="0" smtClean="0">
                <a:solidFill>
                  <a:schemeClr val="tx1"/>
                </a:solidFill>
                <a:latin typeface="+mj-lt"/>
              </a:rPr>
              <a:t>Note: </a:t>
            </a:r>
          </a:p>
          <a:p>
            <a:pPr marL="285750" indent="-28575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Custom Inline XSLT is not supported</a:t>
            </a:r>
            <a:r>
              <a:rPr lang="en-US" sz="1600" b="1" dirty="0">
                <a:solidFill>
                  <a:schemeClr val="tx1"/>
                </a:solidFill>
                <a:latin typeface="+mj-lt"/>
              </a:rPr>
              <a:t>. </a:t>
            </a:r>
            <a:endParaRPr lang="en-US" sz="1600" b="1" dirty="0" smtClean="0">
              <a:solidFill>
                <a:schemeClr val="tx1"/>
              </a:solidFill>
              <a:latin typeface="+mj-lt"/>
            </a:endParaRPr>
          </a:p>
          <a:p>
            <a:pPr marL="285750" indent="-28575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You </a:t>
            </a:r>
            <a:r>
              <a:rPr lang="en-US" sz="1600" b="1" dirty="0">
                <a:solidFill>
                  <a:schemeClr val="tx1"/>
                </a:solidFill>
                <a:latin typeface="+mj-lt"/>
              </a:rPr>
              <a:t>can only use </a:t>
            </a:r>
            <a:r>
              <a:rPr lang="en-US" sz="1600" b="1" dirty="0" err="1">
                <a:solidFill>
                  <a:schemeClr val="tx1"/>
                </a:solidFill>
                <a:latin typeface="+mj-lt"/>
              </a:rPr>
              <a:t>CSharp</a:t>
            </a:r>
            <a:r>
              <a:rPr lang="en-US" sz="1600" b="1" dirty="0">
                <a:solidFill>
                  <a:schemeClr val="tx1"/>
                </a:solidFill>
                <a:latin typeface="+mj-lt"/>
              </a:rPr>
              <a:t> Scripting inside WABS </a:t>
            </a:r>
            <a:r>
              <a:rPr lang="en-US" sz="1600" b="1" dirty="0" smtClean="0">
                <a:solidFill>
                  <a:schemeClr val="tx1"/>
                </a:solidFill>
                <a:latin typeface="+mj-lt"/>
              </a:rPr>
              <a:t>maps.</a:t>
            </a:r>
            <a:endParaRPr lang="en-US" sz="1600" b="1" dirty="0">
              <a:solidFill>
                <a:schemeClr val="tx1"/>
              </a:solidFill>
              <a:latin typeface="+mj-lt"/>
            </a:endParaRPr>
          </a:p>
        </p:txBody>
      </p:sp>
      <p:pic>
        <p:nvPicPr>
          <p:cNvPr id="5" name="Picture 4"/>
          <p:cNvPicPr>
            <a:picLocks noChangeAspect="1"/>
          </p:cNvPicPr>
          <p:nvPr/>
        </p:nvPicPr>
        <p:blipFill>
          <a:blip r:embed="rId3"/>
          <a:stretch>
            <a:fillRect/>
          </a:stretch>
        </p:blipFill>
        <p:spPr>
          <a:xfrm>
            <a:off x="6592597" y="1301018"/>
            <a:ext cx="4406993" cy="1692188"/>
          </a:xfrm>
          <a:prstGeom prst="rect">
            <a:avLst/>
          </a:prstGeom>
        </p:spPr>
      </p:pic>
      <p:pic>
        <p:nvPicPr>
          <p:cNvPr id="9" name="Picture 8"/>
          <p:cNvPicPr>
            <a:picLocks noChangeAspect="1"/>
          </p:cNvPicPr>
          <p:nvPr/>
        </p:nvPicPr>
        <p:blipFill rotWithShape="1">
          <a:blip r:embed="rId4"/>
          <a:srcRect b="61734"/>
          <a:stretch/>
        </p:blipFill>
        <p:spPr>
          <a:xfrm>
            <a:off x="457597" y="1301018"/>
            <a:ext cx="3456384" cy="1779611"/>
          </a:xfrm>
          <a:prstGeom prst="rect">
            <a:avLst/>
          </a:prstGeom>
        </p:spPr>
      </p:pic>
    </p:spTree>
    <p:extLst>
      <p:ext uri="{BB962C8B-B14F-4D97-AF65-F5344CB8AC3E}">
        <p14:creationId xmlns:p14="http://schemas.microsoft.com/office/powerpoint/2010/main" val="242506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Map Operations</a:t>
            </a:r>
            <a:endParaRPr lang="en-US" b="1" dirty="0"/>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10 STRING OPERATIONS</a:t>
            </a:r>
            <a:endParaRPr lang="en-US" sz="2720" b="1" dirty="0" smtClean="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String Concatenate / String Find / String Left  / Lowercase / String Right / </a:t>
            </a:r>
            <a:r>
              <a:rPr lang="en-US" sz="1600" dirty="0" smtClean="0">
                <a:solidFill>
                  <a:schemeClr val="tx1"/>
                </a:solidFill>
                <a:latin typeface="+mj-lt"/>
              </a:rPr>
              <a:t>Size </a:t>
            </a:r>
            <a:r>
              <a:rPr lang="en-US" sz="1600" dirty="0">
                <a:solidFill>
                  <a:schemeClr val="tx1"/>
                </a:solidFill>
                <a:latin typeface="+mj-lt"/>
              </a:rPr>
              <a:t/>
            </a:r>
            <a:br>
              <a:rPr lang="en-US" sz="1600" dirty="0">
                <a:solidFill>
                  <a:schemeClr val="tx1"/>
                </a:solidFill>
                <a:latin typeface="+mj-lt"/>
              </a:rPr>
            </a:br>
            <a:r>
              <a:rPr lang="en-US" sz="1600" dirty="0">
                <a:solidFill>
                  <a:schemeClr val="tx1"/>
                </a:solidFill>
                <a:latin typeface="+mj-lt"/>
              </a:rPr>
              <a:t>String Extract / String Left Trim / String Right Trim / </a:t>
            </a:r>
            <a:r>
              <a:rPr lang="en-US" sz="1600" dirty="0" smtClean="0">
                <a:solidFill>
                  <a:schemeClr val="tx1"/>
                </a:solidFill>
                <a:latin typeface="+mj-lt"/>
              </a:rPr>
              <a:t>Uppercase</a:t>
            </a:r>
          </a:p>
          <a:p>
            <a:pPr defTabSz="1243083" fontAlgn="base">
              <a:spcBef>
                <a:spcPct val="0"/>
              </a:spcBef>
              <a:spcAft>
                <a:spcPts val="816"/>
              </a:spcAft>
            </a:pPr>
            <a:r>
              <a:rPr lang="en-US" sz="1600" dirty="0">
                <a:solidFill>
                  <a:schemeClr val="tx1"/>
                </a:solidFill>
                <a:latin typeface="+mj-lt"/>
                <a:hlinkClick r:id="rId3"/>
              </a:rPr>
              <a:t>http://</a:t>
            </a:r>
            <a:r>
              <a:rPr lang="en-US" sz="1600" dirty="0" smtClean="0">
                <a:solidFill>
                  <a:schemeClr val="tx1"/>
                </a:solidFill>
                <a:latin typeface="+mj-lt"/>
                <a:hlinkClick r:id="rId3"/>
              </a:rPr>
              <a:t>msdn.microsoft.com/en-us/library/azure/hh689873.aspx</a:t>
            </a:r>
            <a:r>
              <a:rPr lang="en-US" sz="1600" dirty="0" smtClean="0">
                <a:solidFill>
                  <a:schemeClr val="tx1"/>
                </a:solidFill>
                <a:latin typeface="+mj-lt"/>
              </a:rPr>
              <a:t> </a:t>
            </a:r>
            <a:endParaRPr lang="en-US" sz="1600" dirty="0">
              <a:solidFill>
                <a:schemeClr val="tx1"/>
              </a:solidFill>
              <a:latin typeface="+mj-lt"/>
            </a:endParaRPr>
          </a:p>
        </p:txBody>
      </p:sp>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6 CUMULATIVE OPERATIONS</a:t>
            </a:r>
            <a:endParaRPr lang="en-US" sz="2720" b="1" dirty="0" smtClean="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Cumulative </a:t>
            </a:r>
            <a:r>
              <a:rPr lang="en-US" sz="1600" dirty="0" smtClean="0">
                <a:solidFill>
                  <a:schemeClr val="tx1"/>
                </a:solidFill>
                <a:latin typeface="+mj-lt"/>
              </a:rPr>
              <a:t>Sum </a:t>
            </a:r>
            <a:r>
              <a:rPr lang="en-US" sz="1600" dirty="0">
                <a:solidFill>
                  <a:schemeClr val="tx1"/>
                </a:solidFill>
                <a:latin typeface="+mj-lt"/>
              </a:rPr>
              <a:t>/ Cumulative </a:t>
            </a:r>
            <a:r>
              <a:rPr lang="en-US" sz="1600" dirty="0" smtClean="0">
                <a:solidFill>
                  <a:schemeClr val="tx1"/>
                </a:solidFill>
                <a:latin typeface="+mj-lt"/>
              </a:rPr>
              <a:t>Average</a:t>
            </a:r>
            <a:r>
              <a:rPr lang="en-US" sz="1600" dirty="0">
                <a:solidFill>
                  <a:schemeClr val="tx1"/>
                </a:solidFill>
                <a:latin typeface="+mj-lt"/>
              </a:rPr>
              <a:t> </a:t>
            </a:r>
            <a:r>
              <a:rPr lang="en-US" sz="1600" dirty="0">
                <a:solidFill>
                  <a:schemeClr val="tx1"/>
                </a:solidFill>
                <a:latin typeface="+mj-lt"/>
              </a:rPr>
              <a:t>/ Cumulative Concatenate / Cumulative </a:t>
            </a:r>
            <a:r>
              <a:rPr lang="en-US" sz="1600" dirty="0" smtClean="0">
                <a:solidFill>
                  <a:schemeClr val="tx1"/>
                </a:solidFill>
                <a:latin typeface="+mj-lt"/>
              </a:rPr>
              <a:t>Maximum</a:t>
            </a:r>
          </a:p>
          <a:p>
            <a:pPr defTabSz="1243083" fontAlgn="base">
              <a:spcBef>
                <a:spcPct val="0"/>
              </a:spcBef>
              <a:spcAft>
                <a:spcPts val="816"/>
              </a:spcAft>
            </a:pPr>
            <a:r>
              <a:rPr lang="en-US" sz="1600" dirty="0">
                <a:solidFill>
                  <a:schemeClr val="tx1"/>
                </a:solidFill>
                <a:latin typeface="+mj-lt"/>
              </a:rPr>
              <a:t>Cumulative Minimum / Cumulative Count </a:t>
            </a:r>
            <a:endParaRPr lang="en-US" sz="1600" dirty="0" smtClean="0">
              <a:solidFill>
                <a:schemeClr val="tx1"/>
              </a:solidFill>
              <a:latin typeface="+mj-lt"/>
            </a:endParaRPr>
          </a:p>
          <a:p>
            <a:pPr defTabSz="1243083" fontAlgn="base">
              <a:spcBef>
                <a:spcPct val="0"/>
              </a:spcBef>
              <a:spcAft>
                <a:spcPts val="816"/>
              </a:spcAft>
            </a:pPr>
            <a:r>
              <a:rPr lang="en-US" sz="1600" dirty="0">
                <a:solidFill>
                  <a:schemeClr val="tx1"/>
                </a:solidFill>
                <a:latin typeface="+mj-lt"/>
                <a:hlinkClick r:id="rId4"/>
              </a:rPr>
              <a:t>http://</a:t>
            </a:r>
            <a:r>
              <a:rPr lang="en-US" sz="1600" dirty="0" smtClean="0">
                <a:solidFill>
                  <a:schemeClr val="tx1"/>
                </a:solidFill>
                <a:latin typeface="+mj-lt"/>
                <a:hlinkClick r:id="rId4"/>
              </a:rPr>
              <a:t>msdn.microsoft.com/en-us/library/azure/hh689770.aspx</a:t>
            </a:r>
            <a:r>
              <a:rPr lang="en-US" sz="1600" dirty="0" smtClean="0">
                <a:solidFill>
                  <a:schemeClr val="tx1"/>
                </a:solidFill>
                <a:latin typeface="+mj-lt"/>
              </a:rPr>
              <a:t> </a:t>
            </a:r>
            <a:endParaRPr lang="en-US" sz="1600" dirty="0">
              <a:solidFill>
                <a:schemeClr val="tx1"/>
              </a:solidFill>
              <a:latin typeface="+mj-lt"/>
            </a:endParaRP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4 EXPRESSIONS OPERATIONS</a:t>
            </a:r>
            <a:endParaRPr lang="en-US" sz="2720" b="1" dirty="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Arithmetic Expression / Logical Expression / </a:t>
            </a:r>
            <a:r>
              <a:rPr lang="en-US" sz="1600" b="1" dirty="0">
                <a:solidFill>
                  <a:schemeClr val="tx1"/>
                </a:solidFill>
                <a:latin typeface="+mj-lt"/>
              </a:rPr>
              <a:t>If-Then-Else Expression </a:t>
            </a:r>
            <a:r>
              <a:rPr lang="en-US" sz="1600" dirty="0" smtClean="0">
                <a:solidFill>
                  <a:schemeClr val="tx1"/>
                </a:solidFill>
                <a:latin typeface="+mj-lt"/>
              </a:rPr>
              <a:t/>
            </a:r>
            <a:br>
              <a:rPr lang="en-US" sz="1600" dirty="0" smtClean="0">
                <a:solidFill>
                  <a:schemeClr val="tx1"/>
                </a:solidFill>
                <a:latin typeface="+mj-lt"/>
              </a:rPr>
            </a:br>
            <a:r>
              <a:rPr lang="en-US" sz="1600" dirty="0" smtClean="0">
                <a:solidFill>
                  <a:schemeClr val="tx1"/>
                </a:solidFill>
                <a:latin typeface="+mj-lt"/>
              </a:rPr>
              <a:t>Conditional Assignment</a:t>
            </a:r>
          </a:p>
          <a:p>
            <a:pPr defTabSz="1243083" fontAlgn="base">
              <a:spcBef>
                <a:spcPct val="0"/>
              </a:spcBef>
              <a:spcAft>
                <a:spcPts val="816"/>
              </a:spcAft>
            </a:pPr>
            <a:r>
              <a:rPr lang="en-US" sz="1600" dirty="0">
                <a:solidFill>
                  <a:schemeClr val="tx1"/>
                </a:solidFill>
                <a:latin typeface="+mj-lt"/>
                <a:hlinkClick r:id="rId5"/>
              </a:rPr>
              <a:t>http://</a:t>
            </a:r>
            <a:r>
              <a:rPr lang="en-US" sz="1600" dirty="0" smtClean="0">
                <a:solidFill>
                  <a:schemeClr val="tx1"/>
                </a:solidFill>
                <a:latin typeface="+mj-lt"/>
                <a:hlinkClick r:id="rId5"/>
              </a:rPr>
              <a:t>msdn.microsoft.com/en-us/library/azure/hh689810.aspx</a:t>
            </a:r>
            <a:r>
              <a:rPr lang="en-US" sz="1600" dirty="0" smtClean="0">
                <a:solidFill>
                  <a:schemeClr val="tx1"/>
                </a:solidFill>
                <a:latin typeface="+mj-lt"/>
              </a:rPr>
              <a:t> </a:t>
            </a:r>
            <a:endParaRPr lang="en-US" sz="1600" dirty="0">
              <a:solidFill>
                <a:schemeClr val="tx1"/>
              </a:solidFill>
              <a:latin typeface="+mj-lt"/>
            </a:endParaRPr>
          </a:p>
        </p:txBody>
      </p:sp>
      <p:pic>
        <p:nvPicPr>
          <p:cNvPr id="6" name="Picture 5"/>
          <p:cNvPicPr>
            <a:picLocks noChangeAspect="1"/>
          </p:cNvPicPr>
          <p:nvPr/>
        </p:nvPicPr>
        <p:blipFill>
          <a:blip r:embed="rId6"/>
          <a:stretch>
            <a:fillRect/>
          </a:stretch>
        </p:blipFill>
        <p:spPr>
          <a:xfrm>
            <a:off x="370285" y="1272085"/>
            <a:ext cx="1216724" cy="1653158"/>
          </a:xfrm>
          <a:prstGeom prst="rect">
            <a:avLst/>
          </a:prstGeom>
        </p:spPr>
      </p:pic>
      <p:pic>
        <p:nvPicPr>
          <p:cNvPr id="4" name="Picture 3"/>
          <p:cNvPicPr>
            <a:picLocks noChangeAspect="1"/>
          </p:cNvPicPr>
          <p:nvPr/>
        </p:nvPicPr>
        <p:blipFill>
          <a:blip r:embed="rId7"/>
          <a:stretch>
            <a:fillRect/>
          </a:stretch>
        </p:blipFill>
        <p:spPr>
          <a:xfrm>
            <a:off x="370285" y="3262610"/>
            <a:ext cx="1727935" cy="1402382"/>
          </a:xfrm>
          <a:prstGeom prst="rect">
            <a:avLst/>
          </a:prstGeom>
        </p:spPr>
      </p:pic>
      <p:pic>
        <p:nvPicPr>
          <p:cNvPr id="7" name="Picture 6"/>
          <p:cNvPicPr>
            <a:picLocks noChangeAspect="1"/>
          </p:cNvPicPr>
          <p:nvPr/>
        </p:nvPicPr>
        <p:blipFill>
          <a:blip r:embed="rId8"/>
          <a:stretch>
            <a:fillRect/>
          </a:stretch>
        </p:blipFill>
        <p:spPr>
          <a:xfrm>
            <a:off x="370285" y="5356467"/>
            <a:ext cx="1727935" cy="986299"/>
          </a:xfrm>
          <a:prstGeom prst="rect">
            <a:avLst/>
          </a:prstGeom>
        </p:spPr>
      </p:pic>
      <p:pic>
        <p:nvPicPr>
          <p:cNvPr id="10" name="Picture 9"/>
          <p:cNvPicPr>
            <a:picLocks noChangeAspect="1"/>
          </p:cNvPicPr>
          <p:nvPr/>
        </p:nvPicPr>
        <p:blipFill>
          <a:blip r:embed="rId9"/>
          <a:stretch>
            <a:fillRect/>
          </a:stretch>
        </p:blipFill>
        <p:spPr>
          <a:xfrm>
            <a:off x="2400365" y="1265013"/>
            <a:ext cx="1260694" cy="1660229"/>
          </a:xfrm>
          <a:prstGeom prst="rect">
            <a:avLst/>
          </a:prstGeom>
        </p:spPr>
      </p:pic>
      <p:pic>
        <p:nvPicPr>
          <p:cNvPr id="11" name="Picture 10"/>
          <p:cNvPicPr>
            <a:picLocks noChangeAspect="1"/>
          </p:cNvPicPr>
          <p:nvPr/>
        </p:nvPicPr>
        <p:blipFill>
          <a:blip r:embed="rId10"/>
          <a:stretch>
            <a:fillRect/>
          </a:stretch>
        </p:blipFill>
        <p:spPr>
          <a:xfrm>
            <a:off x="2254902" y="3519494"/>
            <a:ext cx="1551621" cy="888614"/>
          </a:xfrm>
          <a:prstGeom prst="rect">
            <a:avLst/>
          </a:prstGeom>
        </p:spPr>
      </p:pic>
      <p:pic>
        <p:nvPicPr>
          <p:cNvPr id="12" name="Picture 11"/>
          <p:cNvPicPr>
            <a:picLocks noChangeAspect="1"/>
          </p:cNvPicPr>
          <p:nvPr/>
        </p:nvPicPr>
        <p:blipFill>
          <a:blip r:embed="rId11"/>
          <a:stretch>
            <a:fillRect/>
          </a:stretch>
        </p:blipFill>
        <p:spPr>
          <a:xfrm>
            <a:off x="2406066" y="5023037"/>
            <a:ext cx="1249293" cy="1653158"/>
          </a:xfrm>
          <a:prstGeom prst="rect">
            <a:avLst/>
          </a:prstGeom>
        </p:spPr>
      </p:pic>
    </p:spTree>
    <p:extLst>
      <p:ext uri="{BB962C8B-B14F-4D97-AF65-F5344CB8AC3E}">
        <p14:creationId xmlns:p14="http://schemas.microsoft.com/office/powerpoint/2010/main" val="311404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Map Operations</a:t>
            </a:r>
            <a:endParaRPr lang="en-US" b="1" dirty="0"/>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7 LIST OPERATIONS</a:t>
            </a:r>
            <a:endParaRPr lang="en-US" sz="2720" b="1" dirty="0" smtClean="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Create List / Add Item to List / Select Unique Groups / Select Value / Select </a:t>
            </a:r>
            <a:r>
              <a:rPr lang="en-US" sz="1600" dirty="0" smtClean="0">
                <a:solidFill>
                  <a:schemeClr val="tx1"/>
                </a:solidFill>
                <a:latin typeface="+mj-lt"/>
              </a:rPr>
              <a:t>Entries</a:t>
            </a:r>
          </a:p>
          <a:p>
            <a:pPr defTabSz="1243083" fontAlgn="base">
              <a:spcBef>
                <a:spcPct val="0"/>
              </a:spcBef>
              <a:spcAft>
                <a:spcPts val="816"/>
              </a:spcAft>
            </a:pPr>
            <a:r>
              <a:rPr lang="en-US" sz="1600" dirty="0">
                <a:solidFill>
                  <a:schemeClr val="tx1"/>
                </a:solidFill>
                <a:latin typeface="+mj-lt"/>
              </a:rPr>
              <a:t>Get </a:t>
            </a:r>
            <a:r>
              <a:rPr lang="en-US" sz="1600" dirty="0" smtClean="0">
                <a:solidFill>
                  <a:schemeClr val="tx1"/>
                </a:solidFill>
                <a:latin typeface="+mj-lt"/>
              </a:rPr>
              <a:t>Items </a:t>
            </a:r>
            <a:r>
              <a:rPr lang="en-US" sz="1600" dirty="0">
                <a:solidFill>
                  <a:schemeClr val="tx1"/>
                </a:solidFill>
                <a:latin typeface="+mj-lt"/>
              </a:rPr>
              <a:t>/ Order By</a:t>
            </a:r>
            <a:endParaRPr lang="en-US" sz="1600" dirty="0" smtClean="0">
              <a:solidFill>
                <a:schemeClr val="tx1"/>
              </a:solidFill>
              <a:latin typeface="+mj-lt"/>
            </a:endParaRPr>
          </a:p>
          <a:p>
            <a:pPr defTabSz="1243083" fontAlgn="base">
              <a:spcBef>
                <a:spcPct val="0"/>
              </a:spcBef>
              <a:spcAft>
                <a:spcPts val="816"/>
              </a:spcAft>
            </a:pPr>
            <a:r>
              <a:rPr lang="en-US" sz="1600" dirty="0">
                <a:solidFill>
                  <a:schemeClr val="tx1"/>
                </a:solidFill>
                <a:latin typeface="+mj-lt"/>
                <a:hlinkClick r:id="rId3"/>
              </a:rPr>
              <a:t>http://</a:t>
            </a:r>
            <a:r>
              <a:rPr lang="en-US" sz="1600" dirty="0" smtClean="0">
                <a:solidFill>
                  <a:schemeClr val="tx1"/>
                </a:solidFill>
                <a:latin typeface="+mj-lt"/>
                <a:hlinkClick r:id="rId3"/>
              </a:rPr>
              <a:t>msdn.microsoft.com/en-us/library/azure/hh689871.aspx</a:t>
            </a:r>
            <a:r>
              <a:rPr lang="en-US" sz="1600" dirty="0" smtClean="0">
                <a:solidFill>
                  <a:schemeClr val="tx1"/>
                </a:solidFill>
                <a:latin typeface="+mj-lt"/>
              </a:rPr>
              <a:t> </a:t>
            </a:r>
            <a:endParaRPr lang="en-US" sz="1600" dirty="0">
              <a:solidFill>
                <a:schemeClr val="tx1"/>
              </a:solidFill>
              <a:latin typeface="+mj-lt"/>
            </a:endParaRPr>
          </a:p>
        </p:txBody>
      </p:sp>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3 DATE / TIME OPERATIONS</a:t>
            </a:r>
            <a:endParaRPr lang="en-US" sz="2720" b="1" dirty="0" smtClean="0">
              <a:solidFill>
                <a:schemeClr val="tx1"/>
              </a:solidFill>
              <a:latin typeface="Segoe UI Light" pitchFamily="34" charset="0"/>
            </a:endParaRPr>
          </a:p>
          <a:p>
            <a:pPr defTabSz="1243083" fontAlgn="base">
              <a:spcBef>
                <a:spcPct val="0"/>
              </a:spcBef>
              <a:spcAft>
                <a:spcPts val="816"/>
              </a:spcAft>
            </a:pPr>
            <a:r>
              <a:rPr lang="en-US" sz="1600" noProof="1" smtClean="0">
                <a:solidFill>
                  <a:schemeClr val="tx1"/>
                </a:solidFill>
                <a:latin typeface="+mj-lt"/>
              </a:rPr>
              <a:t>DateTime Reformat / Generate Date Time / </a:t>
            </a:r>
            <a:r>
              <a:rPr lang="en-US" sz="1600" noProof="1" smtClean="0">
                <a:solidFill>
                  <a:schemeClr val="tx1"/>
                </a:solidFill>
                <a:latin typeface="+mj-lt"/>
              </a:rPr>
              <a:t>Adjust </a:t>
            </a:r>
            <a:r>
              <a:rPr lang="en-US" sz="1600" noProof="1" smtClean="0">
                <a:solidFill>
                  <a:schemeClr val="tx1"/>
                </a:solidFill>
                <a:latin typeface="+mj-lt"/>
              </a:rPr>
              <a:t>TimeZone</a:t>
            </a:r>
            <a:br>
              <a:rPr lang="en-US" sz="1600" noProof="1" smtClean="0">
                <a:solidFill>
                  <a:schemeClr val="tx1"/>
                </a:solidFill>
                <a:latin typeface="+mj-lt"/>
              </a:rPr>
            </a:br>
            <a:endParaRPr lang="en-US" sz="1600" noProof="1" smtClean="0">
              <a:solidFill>
                <a:schemeClr val="tx1"/>
              </a:solidFill>
              <a:latin typeface="+mj-lt"/>
            </a:endParaRPr>
          </a:p>
          <a:p>
            <a:pPr defTabSz="1243083" fontAlgn="base">
              <a:spcBef>
                <a:spcPct val="0"/>
              </a:spcBef>
              <a:spcAft>
                <a:spcPts val="816"/>
              </a:spcAft>
            </a:pPr>
            <a:r>
              <a:rPr lang="en-US" sz="1600" noProof="1">
                <a:solidFill>
                  <a:schemeClr val="tx1"/>
                </a:solidFill>
                <a:latin typeface="+mj-lt"/>
                <a:hlinkClick r:id="rId4"/>
              </a:rPr>
              <a:t>http</a:t>
            </a:r>
            <a:r>
              <a:rPr lang="en-US" sz="1600" noProof="1">
                <a:solidFill>
                  <a:schemeClr val="tx1"/>
                </a:solidFill>
                <a:latin typeface="+mj-lt"/>
                <a:hlinkClick r:id="rId4"/>
              </a:rPr>
              <a:t>://</a:t>
            </a:r>
            <a:r>
              <a:rPr lang="en-US" sz="1600" noProof="1" smtClean="0">
                <a:solidFill>
                  <a:schemeClr val="tx1"/>
                </a:solidFill>
                <a:latin typeface="+mj-lt"/>
                <a:hlinkClick r:id="rId4"/>
              </a:rPr>
              <a:t>msdn.microsoft.com/en-us/library/azure/hh689903.aspx</a:t>
            </a:r>
            <a:r>
              <a:rPr lang="en-US" sz="1600" noProof="1" smtClean="0">
                <a:solidFill>
                  <a:schemeClr val="tx1"/>
                </a:solidFill>
                <a:latin typeface="+mj-lt"/>
              </a:rPr>
              <a:t> </a:t>
            </a:r>
            <a:endParaRPr lang="en-US" sz="1600" noProof="1" smtClean="0">
              <a:solidFill>
                <a:schemeClr val="tx1"/>
              </a:solidFill>
              <a:latin typeface="+mj-lt"/>
            </a:endParaRP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5 MISCELLANEOUS OPERATIONS</a:t>
            </a:r>
            <a:endParaRPr lang="en-US" sz="2720" b="1" dirty="0">
              <a:solidFill>
                <a:schemeClr val="tx1"/>
              </a:solidFill>
              <a:latin typeface="Segoe UI Light" pitchFamily="34" charset="0"/>
            </a:endParaRPr>
          </a:p>
          <a:p>
            <a:pPr defTabSz="1243083" fontAlgn="base">
              <a:spcBef>
                <a:spcPct val="0"/>
              </a:spcBef>
              <a:spcAft>
                <a:spcPts val="816"/>
              </a:spcAft>
            </a:pPr>
            <a:r>
              <a:rPr lang="en-US" sz="1600" dirty="0">
                <a:solidFill>
                  <a:schemeClr val="tx1"/>
                </a:solidFill>
                <a:latin typeface="+mj-lt"/>
              </a:rPr>
              <a:t>Generate ID / </a:t>
            </a:r>
            <a:r>
              <a:rPr lang="en-US" sz="1600" b="1" dirty="0">
                <a:solidFill>
                  <a:schemeClr val="tx1"/>
                </a:solidFill>
                <a:latin typeface="+mj-lt"/>
              </a:rPr>
              <a:t>Get Context Property </a:t>
            </a:r>
            <a:r>
              <a:rPr lang="en-US" sz="1600" dirty="0">
                <a:solidFill>
                  <a:schemeClr val="tx1"/>
                </a:solidFill>
                <a:latin typeface="+mj-lt"/>
              </a:rPr>
              <a:t>/ Get Loop Index Value / Number Format</a:t>
            </a:r>
            <a:br>
              <a:rPr lang="en-US" sz="1600" dirty="0">
                <a:solidFill>
                  <a:schemeClr val="tx1"/>
                </a:solidFill>
                <a:latin typeface="+mj-lt"/>
              </a:rPr>
            </a:br>
            <a:r>
              <a:rPr lang="en-US" sz="1600" b="1" noProof="1" smtClean="0">
                <a:solidFill>
                  <a:schemeClr val="tx1"/>
                </a:solidFill>
                <a:latin typeface="+mj-lt"/>
              </a:rPr>
              <a:t>CSharp Scripting</a:t>
            </a:r>
          </a:p>
          <a:p>
            <a:pPr defTabSz="1243083" fontAlgn="base">
              <a:spcBef>
                <a:spcPct val="0"/>
              </a:spcBef>
              <a:spcAft>
                <a:spcPts val="816"/>
              </a:spcAft>
            </a:pPr>
            <a:r>
              <a:rPr lang="en-US" sz="1600" dirty="0" smtClean="0">
                <a:solidFill>
                  <a:schemeClr val="tx1"/>
                </a:solidFill>
                <a:latin typeface="+mj-lt"/>
                <a:hlinkClick r:id="rId5"/>
              </a:rPr>
              <a:t>http</a:t>
            </a:r>
            <a:r>
              <a:rPr lang="en-US" sz="1600" dirty="0">
                <a:solidFill>
                  <a:schemeClr val="tx1"/>
                </a:solidFill>
                <a:latin typeface="+mj-lt"/>
                <a:hlinkClick r:id="rId5"/>
              </a:rPr>
              <a:t>://</a:t>
            </a:r>
            <a:r>
              <a:rPr lang="en-US" sz="1600" dirty="0" smtClean="0">
                <a:solidFill>
                  <a:schemeClr val="tx1"/>
                </a:solidFill>
                <a:latin typeface="+mj-lt"/>
                <a:hlinkClick r:id="rId5"/>
              </a:rPr>
              <a:t>msdn.microsoft.com/en-us/library/azure/hh689897.aspx</a:t>
            </a:r>
            <a:r>
              <a:rPr lang="en-US" sz="1600" dirty="0" smtClean="0">
                <a:solidFill>
                  <a:schemeClr val="tx1"/>
                </a:solidFill>
                <a:latin typeface="+mj-lt"/>
              </a:rPr>
              <a:t> </a:t>
            </a:r>
            <a:endParaRPr lang="en-US" sz="1600" dirty="0">
              <a:solidFill>
                <a:schemeClr val="tx1"/>
              </a:solidFill>
              <a:latin typeface="+mj-lt"/>
            </a:endParaRPr>
          </a:p>
        </p:txBody>
      </p:sp>
      <p:pic>
        <p:nvPicPr>
          <p:cNvPr id="4" name="Picture 3"/>
          <p:cNvPicPr>
            <a:picLocks noChangeAspect="1"/>
          </p:cNvPicPr>
          <p:nvPr/>
        </p:nvPicPr>
        <p:blipFill>
          <a:blip r:embed="rId6"/>
          <a:stretch>
            <a:fillRect/>
          </a:stretch>
        </p:blipFill>
        <p:spPr>
          <a:xfrm>
            <a:off x="370285" y="1186718"/>
            <a:ext cx="1724025" cy="1809750"/>
          </a:xfrm>
          <a:prstGeom prst="rect">
            <a:avLst/>
          </a:prstGeom>
        </p:spPr>
      </p:pic>
      <p:pic>
        <p:nvPicPr>
          <p:cNvPr id="8" name="Picture 7"/>
          <p:cNvPicPr>
            <a:picLocks noChangeAspect="1"/>
          </p:cNvPicPr>
          <p:nvPr/>
        </p:nvPicPr>
        <p:blipFill>
          <a:blip r:embed="rId7"/>
          <a:stretch>
            <a:fillRect/>
          </a:stretch>
        </p:blipFill>
        <p:spPr>
          <a:xfrm>
            <a:off x="2478183" y="1212533"/>
            <a:ext cx="975968" cy="953616"/>
          </a:xfrm>
          <a:prstGeom prst="rect">
            <a:avLst/>
          </a:prstGeom>
        </p:spPr>
      </p:pic>
      <p:pic>
        <p:nvPicPr>
          <p:cNvPr id="9" name="Picture 8"/>
          <p:cNvPicPr>
            <a:picLocks noChangeAspect="1"/>
          </p:cNvPicPr>
          <p:nvPr/>
        </p:nvPicPr>
        <p:blipFill>
          <a:blip r:embed="rId8"/>
          <a:stretch>
            <a:fillRect/>
          </a:stretch>
        </p:blipFill>
        <p:spPr>
          <a:xfrm>
            <a:off x="2332359" y="2175290"/>
            <a:ext cx="1267616" cy="742882"/>
          </a:xfrm>
          <a:prstGeom prst="rect">
            <a:avLst/>
          </a:prstGeom>
        </p:spPr>
      </p:pic>
      <p:pic>
        <p:nvPicPr>
          <p:cNvPr id="10" name="Picture 9"/>
          <p:cNvPicPr>
            <a:picLocks noChangeAspect="1"/>
          </p:cNvPicPr>
          <p:nvPr/>
        </p:nvPicPr>
        <p:blipFill>
          <a:blip r:embed="rId9"/>
          <a:stretch>
            <a:fillRect/>
          </a:stretch>
        </p:blipFill>
        <p:spPr>
          <a:xfrm>
            <a:off x="370285" y="3416170"/>
            <a:ext cx="1724025" cy="1095263"/>
          </a:xfrm>
          <a:prstGeom prst="rect">
            <a:avLst/>
          </a:prstGeom>
        </p:spPr>
      </p:pic>
      <p:pic>
        <p:nvPicPr>
          <p:cNvPr id="11" name="Picture 10"/>
          <p:cNvPicPr>
            <a:picLocks noChangeAspect="1"/>
          </p:cNvPicPr>
          <p:nvPr/>
        </p:nvPicPr>
        <p:blipFill>
          <a:blip r:embed="rId10"/>
          <a:stretch>
            <a:fillRect/>
          </a:stretch>
        </p:blipFill>
        <p:spPr>
          <a:xfrm>
            <a:off x="2344232" y="3137222"/>
            <a:ext cx="1243871" cy="1645120"/>
          </a:xfrm>
          <a:prstGeom prst="rect">
            <a:avLst/>
          </a:prstGeom>
        </p:spPr>
      </p:pic>
      <p:pic>
        <p:nvPicPr>
          <p:cNvPr id="12" name="Picture 11"/>
          <p:cNvPicPr>
            <a:picLocks noChangeAspect="1"/>
          </p:cNvPicPr>
          <p:nvPr/>
        </p:nvPicPr>
        <p:blipFill>
          <a:blip r:embed="rId11"/>
          <a:stretch>
            <a:fillRect/>
          </a:stretch>
        </p:blipFill>
        <p:spPr>
          <a:xfrm>
            <a:off x="370285" y="5146028"/>
            <a:ext cx="1724025" cy="1407177"/>
          </a:xfrm>
          <a:prstGeom prst="rect">
            <a:avLst/>
          </a:prstGeom>
        </p:spPr>
      </p:pic>
      <p:pic>
        <p:nvPicPr>
          <p:cNvPr id="13" name="Picture 12"/>
          <p:cNvPicPr>
            <a:picLocks noChangeAspect="1"/>
          </p:cNvPicPr>
          <p:nvPr/>
        </p:nvPicPr>
        <p:blipFill>
          <a:blip r:embed="rId12"/>
          <a:stretch>
            <a:fillRect/>
          </a:stretch>
        </p:blipFill>
        <p:spPr>
          <a:xfrm>
            <a:off x="2343685" y="5023037"/>
            <a:ext cx="1244964" cy="1646565"/>
          </a:xfrm>
          <a:prstGeom prst="rect">
            <a:avLst/>
          </a:prstGeom>
        </p:spPr>
      </p:pic>
    </p:spTree>
    <p:extLst>
      <p:ext uri="{BB962C8B-B14F-4D97-AF65-F5344CB8AC3E}">
        <p14:creationId xmlns:p14="http://schemas.microsoft.com/office/powerpoint/2010/main" val="186180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documentManagement/types"/>
    <ds:schemaRef ds:uri="http://schemas.openxmlformats.org/package/2006/metadata/core-properties"/>
    <ds:schemaRef ds:uri="8b529f77-48ab-4581-b468-93f09345b8aa"/>
    <ds:schemaRef ds:uri="http://purl.org/dc/terms/"/>
    <ds:schemaRef ds:uri="http://schemas.microsoft.com/office/2006/metadata/properties"/>
    <ds:schemaRef ds:uri="http://schemas.microsoft.com/office/infopath/2007/PartnerControls"/>
    <ds:schemaRef ds:uri="2295e2e7-0eeb-498e-8716-217bb2ee6ee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13736</TotalTime>
  <Words>2455</Words>
  <Application>Microsoft Office PowerPoint</Application>
  <PresentationFormat>Custom</PresentationFormat>
  <Paragraphs>187</Paragraphs>
  <Slides>13</Slides>
  <Notes>13</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vt:i4>
      </vt:variant>
    </vt:vector>
  </HeadingPairs>
  <TitlesOfParts>
    <vt:vector size="22" baseType="lpstr">
      <vt:lpstr>Arial</vt:lpstr>
      <vt:lpstr>Calibri</vt:lpstr>
      <vt:lpstr>Segoe UI</vt:lpstr>
      <vt:lpstr>Segoe UI Light</vt:lpstr>
      <vt:lpstr>Wingdings</vt:lpstr>
      <vt:lpstr>MSVID_Product_Brand_template_16-9_WHITE_Cyan-accent</vt:lpstr>
      <vt:lpstr>CLOUD template</vt:lpstr>
      <vt:lpstr>Win8_PPT_Template</vt:lpstr>
      <vt:lpstr>1_Win8_PPT_Template</vt:lpstr>
      <vt:lpstr>The new Transform Designer available in BizTalk Services</vt:lpstr>
      <vt:lpstr>PowerPoint Presentation</vt:lpstr>
      <vt:lpstr>Agenda</vt:lpstr>
      <vt:lpstr>Introduction to Microsoft Azure BizTalk Services Maps</vt:lpstr>
      <vt:lpstr>BizTalk Mapper vs Transform Designer </vt:lpstr>
      <vt:lpstr>Operations available in maps at design time </vt:lpstr>
      <vt:lpstr>Extensibility </vt:lpstr>
      <vt:lpstr>Map Operations</vt:lpstr>
      <vt:lpstr>Map Operations</vt:lpstr>
      <vt:lpstr>Map Operations - Loop</vt:lpstr>
      <vt:lpstr>Developing in the new Transform Designer</vt:lpstr>
      <vt:lpstr>PowerPoint Presentation</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198</cp:revision>
  <cp:lastPrinted>2013-09-23T14:52:40Z</cp:lastPrinted>
  <dcterms:created xsi:type="dcterms:W3CDTF">2012-12-05T12:04:08Z</dcterms:created>
  <dcterms:modified xsi:type="dcterms:W3CDTF">2014-09-09T10:08:32Z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